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8"/>
  </p:notesMasterIdLst>
  <p:handoutMasterIdLst>
    <p:handoutMasterId r:id="rId29"/>
  </p:handoutMasterIdLst>
  <p:sldIdLst>
    <p:sldId id="291" r:id="rId3"/>
    <p:sldId id="35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9" r:id="rId26"/>
    <p:sldId id="350" r:id="rId27"/>
  </p:sldIdLst>
  <p:sldSz cx="12192000" cy="6858000"/>
  <p:notesSz cx="6735763" cy="98694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8" autoAdjust="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ROKNIĆ" userId="39f2e0ffdf13ac88" providerId="LiveId" clId="{A455B2EA-7152-479E-A72B-DA34D0ADBB5A}"/>
    <pc:docChg chg="modSld">
      <pc:chgData name="SINIŠA ROKNIĆ" userId="39f2e0ffdf13ac88" providerId="LiveId" clId="{A455B2EA-7152-479E-A72B-DA34D0ADBB5A}" dt="2021-08-18T13:56:24.831" v="30" actId="20577"/>
      <pc:docMkLst>
        <pc:docMk/>
      </pc:docMkLst>
      <pc:sldChg chg="modSp mod">
        <pc:chgData name="SINIŠA ROKNIĆ" userId="39f2e0ffdf13ac88" providerId="LiveId" clId="{A455B2EA-7152-479E-A72B-DA34D0ADBB5A}" dt="2021-08-18T13:56:24.831" v="30" actId="20577"/>
        <pc:sldMkLst>
          <pc:docMk/>
          <pc:sldMk cId="384174621" sldId="291"/>
        </pc:sldMkLst>
        <pc:spChg chg="mod">
          <ac:chgData name="SINIŠA ROKNIĆ" userId="39f2e0ffdf13ac88" providerId="LiveId" clId="{A455B2EA-7152-479E-A72B-DA34D0ADBB5A}" dt="2021-08-18T13:56:24.831" v="30" actId="20577"/>
          <ac:spMkLst>
            <pc:docMk/>
            <pc:sldMk cId="384174621" sldId="29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91" cy="495306"/>
          </a:xfrm>
          <a:prstGeom prst="rect">
            <a:avLst/>
          </a:prstGeom>
        </p:spPr>
        <p:txBody>
          <a:bodyPr vert="horz" lIns="83192" tIns="41596" rIns="83192" bIns="41596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4858" y="1"/>
            <a:ext cx="2919491" cy="495306"/>
          </a:xfrm>
          <a:prstGeom prst="rect">
            <a:avLst/>
          </a:prstGeom>
        </p:spPr>
        <p:txBody>
          <a:bodyPr vert="horz" lIns="83192" tIns="41596" rIns="83192" bIns="41596" rtlCol="0"/>
          <a:lstStyle>
            <a:lvl1pPr algn="r">
              <a:defRPr sz="1100"/>
            </a:lvl1pPr>
          </a:lstStyle>
          <a:p>
            <a:fld id="{BACCF9EE-A27B-4ECB-BAA5-899D55520734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4182"/>
            <a:ext cx="2919491" cy="495306"/>
          </a:xfrm>
          <a:prstGeom prst="rect">
            <a:avLst/>
          </a:prstGeom>
        </p:spPr>
        <p:txBody>
          <a:bodyPr vert="horz" lIns="83192" tIns="41596" rIns="83192" bIns="41596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4858" y="9374182"/>
            <a:ext cx="2919491" cy="495306"/>
          </a:xfrm>
          <a:prstGeom prst="rect">
            <a:avLst/>
          </a:prstGeom>
        </p:spPr>
        <p:txBody>
          <a:bodyPr vert="horz" lIns="83192" tIns="41596" rIns="83192" bIns="41596" rtlCol="0" anchor="b"/>
          <a:lstStyle>
            <a:lvl1pPr algn="r">
              <a:defRPr sz="1100"/>
            </a:lvl1pPr>
          </a:lstStyle>
          <a:p>
            <a:fld id="{A1D9DFC7-92C8-4C47-BF9A-2F75CB54CE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92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497B-B1F1-4F7A-B97F-EA7E4D3E8172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6944-0CDA-417C-BAD0-B6ADFB7FC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8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262626"/>
                </a:solidFill>
                <a:latin typeface="Century Gothic"/>
              </a:rPr>
              <a:t>Uredite stil naslova matrice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r-HR" sz="1800" b="0" strike="noStrike" spc="-1">
                <a:solidFill>
                  <a:srgbClr val="404040"/>
                </a:solidFill>
                <a:latin typeface="Century Gothic"/>
              </a:rPr>
              <a:t>Uredite stilove teksta matrice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r-HR" sz="1600" b="0" strike="noStrike" spc="-1">
                <a:solidFill>
                  <a:srgbClr val="404040"/>
                </a:solidFill>
                <a:latin typeface="Century Gothic"/>
              </a:rPr>
              <a:t>Druga razina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r-HR" sz="1400" b="0" strike="noStrike" spc="-1">
                <a:solidFill>
                  <a:srgbClr val="404040"/>
                </a:solidFill>
                <a:latin typeface="Century Gothic"/>
              </a:rPr>
              <a:t>Treća razina</a:t>
            </a:r>
            <a:endParaRPr lang="en-US" sz="1400" b="0" strike="noStrike" spc="-1">
              <a:solidFill>
                <a:srgbClr val="404040"/>
              </a:solid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r-HR" sz="1200" b="0" strike="noStrike" spc="-1">
                <a:solidFill>
                  <a:srgbClr val="404040"/>
                </a:solidFill>
                <a:latin typeface="Century Gothic"/>
              </a:rPr>
              <a:t>Četvrta razina</a:t>
            </a:r>
            <a:endParaRPr lang="en-US" sz="1200" b="0" strike="noStrike" spc="-1">
              <a:solidFill>
                <a:srgbClr val="404040"/>
              </a:solid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r-HR" sz="1200" b="0" strike="noStrike" spc="-1">
                <a:solidFill>
                  <a:srgbClr val="404040"/>
                </a:solidFill>
                <a:latin typeface="Century Gothic"/>
              </a:rPr>
              <a:t>Peta razina</a:t>
            </a:r>
            <a:endParaRPr lang="en-US" sz="12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367BC8-AC3B-4D3D-BD2E-0CD1BE1A38B6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6/29/2022</a:t>
            </a:fld>
            <a:endParaRPr lang="hr-HR" sz="900" b="0" strike="noStrike" spc="-1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0EB9C7-3210-4199-B87A-8279B75CCD22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hr-H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04AC0E-F550-4C08-A730-EF61AF8962A8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6/29/2022</a:t>
            </a:fld>
            <a:endParaRPr lang="hr-HR" sz="900" b="0" strike="noStrike" spc="-1">
              <a:latin typeface="Times New Roman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67" name="CustomShape 30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6EF8329-5435-4B40-9687-103F08993445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hr-HR" sz="2000" b="0" strike="noStrike" spc="-1">
              <a:latin typeface="Times New Roman"/>
            </a:endParaRPr>
          </a:p>
        </p:txBody>
      </p:sp>
      <p:sp>
        <p:nvSpPr>
          <p:cNvPr id="169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Kliknite za uređivanje formata teksta naslova</a:t>
            </a: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dWk40yMfm87NOxlf4qX1k4cS1dQl0p3JxBJVAXm7zv0/edi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/>
          </p:nvPr>
        </p:nvSpPr>
        <p:spPr>
          <a:xfrm>
            <a:off x="1828800" y="2308193"/>
            <a:ext cx="8868791" cy="379964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Arial Black" panose="020B0A04020102020204" pitchFamily="34" charset="0"/>
              </a:rPr>
              <a:t>Istraživanje iz područja odgoja i obrazovanja na školskoj razini uz objavu rezultata istraživanja </a:t>
            </a:r>
            <a:r>
              <a:rPr lang="hr-HR" sz="1800" dirty="0" smtClean="0">
                <a:latin typeface="Arial Black" panose="020B0A04020102020204" pitchFamily="34" charset="0"/>
              </a:rPr>
              <a:t>18.10.2021. </a:t>
            </a:r>
            <a:r>
              <a:rPr lang="hr-HR" sz="1800" dirty="0">
                <a:latin typeface="Arial Black" panose="020B0A04020102020204" pitchFamily="34" charset="0"/>
              </a:rPr>
              <a:t>godine na </a:t>
            </a:r>
            <a:r>
              <a:rPr lang="hr-HR" sz="1800" dirty="0" smtClean="0">
                <a:latin typeface="Arial Black" panose="020B0A04020102020204" pitchFamily="34" charset="0"/>
              </a:rPr>
              <a:t>mrežnim </a:t>
            </a:r>
            <a:r>
              <a:rPr lang="hr-HR" sz="1800" smtClean="0">
                <a:latin typeface="Arial Black" panose="020B0A04020102020204" pitchFamily="34" charset="0"/>
              </a:rPr>
              <a:t>stranicama </a:t>
            </a:r>
            <a:r>
              <a:rPr lang="hr-HR" sz="1800" smtClean="0">
                <a:latin typeface="Arial Black" panose="020B0A04020102020204" pitchFamily="34" charset="0"/>
              </a:rPr>
              <a:t>Škole i virtualne </a:t>
            </a:r>
            <a:r>
              <a:rPr lang="hr-HR" sz="1800" dirty="0">
                <a:latin typeface="Arial Black" panose="020B0A04020102020204" pitchFamily="34" charset="0"/>
              </a:rPr>
              <a:t>knjižnice OŠ Borovo</a:t>
            </a:r>
          </a:p>
          <a:p>
            <a:pPr marL="0" indent="0" algn="ctr">
              <a:buNone/>
            </a:pP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Siniša </a:t>
            </a:r>
            <a:r>
              <a:rPr lang="hr-H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Roknić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bibl.</a:t>
            </a:r>
          </a:p>
          <a:p>
            <a:pPr marL="0" indent="0" algn="ctr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Knjižničar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Borovo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0136" y="807870"/>
            <a:ext cx="8832340" cy="1656184"/>
          </a:xfrm>
        </p:spPr>
        <p:txBody>
          <a:bodyPr/>
          <a:lstStyle/>
          <a:p>
            <a:r>
              <a:rPr lang="hr-HR" b="1" i="1" spc="-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Utjecaj medija na mentalno zdravlje djece i mladih</a:t>
            </a:r>
            <a:r>
              <a:rPr lang="en-US" b="1" i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b="1" i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Informatika\AppData\Local\Microsoft\Windows\INetCache\Content.MSO\27CA04A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31" y="448408"/>
            <a:ext cx="9434146" cy="5442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6557" y="202209"/>
            <a:ext cx="8911440" cy="1280520"/>
          </a:xfrm>
        </p:spPr>
        <p:txBody>
          <a:bodyPr/>
          <a:lstStyle/>
          <a:p>
            <a:r>
              <a:rPr lang="hr-H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prethodnih 8 pitanja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1274885" y="1561860"/>
            <a:ext cx="9666568" cy="4733432"/>
          </a:xfrm>
        </p:spPr>
        <p:txBody>
          <a:bodyPr/>
          <a:lstStyle/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SAMOPROCJENSKI UPITNIK </a:t>
            </a:r>
            <a:r>
              <a:rPr lang="hr-HR" sz="2400" dirty="0"/>
              <a:t>(Dijagnostički upitnik za internetsku ovisnost (IADQ) ZAVODA ZA JAVNO ZDRAVSTVO (Odjel  za mentalno zdravlje i Služba za školsku medicinu)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I VIŠE POTVRDNIH ODGOVORA </a:t>
            </a:r>
            <a:r>
              <a:rPr lang="hr-HR" sz="2400" dirty="0"/>
              <a:t>– znači da imate poteškoća s ovisnošću o internetu (rizična skupina) i da biste trebali potražiti stručnu pomoć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UČENICI SU TRI PUTA ODGOVORILI POTVRDNO:</a:t>
            </a:r>
          </a:p>
          <a:p>
            <a:pPr lvl="1"/>
            <a:r>
              <a:rPr lang="hr-HR" sz="2000" dirty="0"/>
              <a:t>Trošite li previše vremena za Internet?</a:t>
            </a:r>
          </a:p>
          <a:p>
            <a:pPr lvl="1"/>
            <a:r>
              <a:rPr lang="hr-HR" sz="2000" dirty="0"/>
              <a:t>Jeste li online duže od planiranog?</a:t>
            </a:r>
          </a:p>
          <a:p>
            <a:pPr lvl="1"/>
            <a:r>
              <a:rPr lang="hr-HR" sz="2000" dirty="0"/>
              <a:t>Koristite li Internet kao način bijega od problema ili olakšavanja lošeg raspoloženja?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4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3446C90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5" y="553915"/>
            <a:ext cx="9196753" cy="497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3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48A7CA4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4" y="597877"/>
            <a:ext cx="9363808" cy="5134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6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928D78F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69" y="545123"/>
            <a:ext cx="9970477" cy="5495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4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84ADA626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85" y="492369"/>
            <a:ext cx="10436469" cy="5662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5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Informatika\AppData\Local\Microsoft\Windows\INetCache\Content.MSO\70066AB0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615462"/>
            <a:ext cx="9777047" cy="539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4768BB2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53" y="597877"/>
            <a:ext cx="9522069" cy="5152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C5B5366A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3" y="474785"/>
            <a:ext cx="9267092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3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3824926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536332"/>
            <a:ext cx="9733085" cy="598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2694" y="224745"/>
            <a:ext cx="8911440" cy="1177927"/>
          </a:xfrm>
        </p:spPr>
        <p:txBody>
          <a:bodyPr/>
          <a:lstStyle/>
          <a:p>
            <a:r>
              <a:rPr lang="hr-HR" sz="3200" b="1" dirty="0" smtClean="0"/>
              <a:t>UVOD:</a:t>
            </a:r>
            <a:endParaRPr lang="hr-HR" sz="32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/>
          </p:nvPr>
        </p:nvSpPr>
        <p:spPr>
          <a:xfrm>
            <a:off x="2589120" y="1597982"/>
            <a:ext cx="8915040" cy="4312858"/>
          </a:xfrm>
        </p:spPr>
        <p:txBody>
          <a:bodyPr/>
          <a:lstStyle/>
          <a:p>
            <a:r>
              <a:rPr lang="hr-HR" sz="1800" b="1" u="sng" dirty="0" smtClean="0"/>
              <a:t>Istraživačka metoda</a:t>
            </a:r>
            <a:r>
              <a:rPr lang="hr-HR" sz="1800" dirty="0" smtClean="0"/>
              <a:t>: </a:t>
            </a:r>
            <a:r>
              <a:rPr lang="hr-HR" sz="1800" dirty="0" smtClean="0">
                <a:hlinkClick r:id="rId2"/>
              </a:rPr>
              <a:t>anonimni anketni upitnik </a:t>
            </a:r>
            <a:r>
              <a:rPr lang="hr-HR" sz="1800" dirty="0" smtClean="0"/>
              <a:t>od dvadeset pitanja (Google </a:t>
            </a:r>
            <a:r>
              <a:rPr lang="hr-HR" sz="1800" dirty="0" err="1" smtClean="0"/>
              <a:t>Forms</a:t>
            </a:r>
            <a:r>
              <a:rPr lang="hr-HR" sz="1800" dirty="0" smtClean="0"/>
              <a:t>)</a:t>
            </a:r>
          </a:p>
          <a:p>
            <a:r>
              <a:rPr lang="hr-HR" sz="1800" b="1" u="sng" dirty="0" smtClean="0"/>
              <a:t>Istraživačka populacija</a:t>
            </a:r>
            <a:r>
              <a:rPr lang="hr-HR" sz="1800" dirty="0" smtClean="0"/>
              <a:t>: učenici viših razreda (5.-8.)</a:t>
            </a:r>
          </a:p>
          <a:p>
            <a:r>
              <a:rPr lang="hr-HR" sz="1800" b="1" u="sng" dirty="0" smtClean="0"/>
              <a:t>Uzorak istraživanja</a:t>
            </a:r>
            <a:r>
              <a:rPr lang="hr-HR" sz="1800" dirty="0" smtClean="0"/>
              <a:t>: 116 učenika (od ukupno 321)</a:t>
            </a:r>
          </a:p>
          <a:p>
            <a:r>
              <a:rPr lang="hr-HR" sz="1800" b="1" u="sng" dirty="0" smtClean="0"/>
              <a:t>Istraživanje uradio</a:t>
            </a:r>
            <a:r>
              <a:rPr lang="hr-HR" sz="1800" dirty="0" smtClean="0"/>
              <a:t>: Siniša </a:t>
            </a:r>
            <a:r>
              <a:rPr lang="hr-HR" sz="1800" dirty="0" err="1" smtClean="0"/>
              <a:t>Roknić</a:t>
            </a:r>
            <a:r>
              <a:rPr lang="hr-HR" sz="1800" dirty="0" smtClean="0"/>
              <a:t>, knjižničar OŠ Borovo</a:t>
            </a:r>
          </a:p>
          <a:p>
            <a:r>
              <a:rPr lang="hr-HR" sz="1800" b="1" u="sng" dirty="0" smtClean="0"/>
              <a:t>Vremensko razdoblje istraživanja</a:t>
            </a:r>
            <a:r>
              <a:rPr lang="hr-HR" sz="1800" dirty="0" smtClean="0"/>
              <a:t>: 20. do 30. 09. 2021. godine</a:t>
            </a:r>
          </a:p>
          <a:p>
            <a:r>
              <a:rPr lang="hr-HR" sz="1800" b="1" u="sng" dirty="0" smtClean="0"/>
              <a:t>Vremensko razdoblje analize i sinteze prikupljenih podataka</a:t>
            </a:r>
            <a:r>
              <a:rPr lang="hr-HR" sz="1800" dirty="0" smtClean="0"/>
              <a:t>: 4. do 11.10.2021. </a:t>
            </a:r>
          </a:p>
          <a:p>
            <a:r>
              <a:rPr lang="hr-HR" sz="1800" b="1" u="sng" dirty="0" smtClean="0"/>
              <a:t>Rezultati istraživanja javno objavljeni 18.10.2021. godine </a:t>
            </a:r>
            <a:r>
              <a:rPr lang="hr-HR" sz="1800" dirty="0" smtClean="0"/>
              <a:t>na mrežnim stranicama virtualne knjižnice OŠ Borovo </a:t>
            </a:r>
          </a:p>
          <a:p>
            <a:r>
              <a:rPr lang="hr-HR" sz="1800" b="1" u="sng" dirty="0" smtClean="0"/>
              <a:t>Cilj istraživanja</a:t>
            </a:r>
            <a:r>
              <a:rPr lang="hr-HR" sz="1800" dirty="0" smtClean="0"/>
              <a:t>: saznati, pokazati i ukazati koliki je utjecaj medija na mentalno zdravlje djece i mladih, posebice na populaciju djece od jedanaest do petnaest godina.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31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B94413D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474785"/>
            <a:ext cx="9645161" cy="56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2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Informatika\AppData\Local\Microsoft\Windows\INetCache\Content.MSO\2635996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46" y="553915"/>
            <a:ext cx="9662746" cy="552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5EE05BB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61" y="518746"/>
            <a:ext cx="9363807" cy="5512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6F6189B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77" y="668215"/>
            <a:ext cx="9996854" cy="5424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4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1160" y="258480"/>
            <a:ext cx="8911440" cy="487244"/>
          </a:xfrm>
        </p:spPr>
        <p:txBody>
          <a:bodyPr/>
          <a:lstStyle/>
          <a:p>
            <a:r>
              <a:rPr lang="hr-HR" sz="3200" b="1" dirty="0" smtClean="0"/>
              <a:t>REZULTATI ISTRAŽIVANJA</a:t>
            </a:r>
            <a:endParaRPr lang="hr-HR" sz="3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2597998" y="870012"/>
            <a:ext cx="8915040" cy="67203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Većina učenika (76,7%) troši previše vremena na Internet.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Većina učenika (67,2%)  ne osjeća potrebu za sve dužim korištenjem interneta da bi postigli zadovoljstvo.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Neznatna većina učenika (56,9%) uspješno kontrolira, nastoji smanjiti i prestati koristiti Internet 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Većina učenika (69%) ne osjeća se nelagodno, uznemirujuće, depresivno ili razdražljivo kada pokušavaju smanjiti ili koristiti Internet.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Velika većina učenika (80,2%) je online duže od planiranog vremena.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Neznatna većina učenika (56%)  nije popustila u školi (lošije vladanje i ocjene) zbog interneta.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Većina učenika (75,9%) nije lagala članovima obitelji, prijateljima ili drugima da bi prikrili opseg uključivanja na Internet.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Neznatna većina učenika (56,9%) koristi Internet kao način bijega od problema ili olakšavanja lošeg raspoloženja.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Mala većina učenika (45,7%) smatra sebe ponekad (i da i ne) ovisnikom o internetu.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Neznatna većina učenika (57,8%) se izjašnjava kako nisu ovisnici o </a:t>
            </a:r>
            <a:r>
              <a:rPr lang="hr-HR" sz="1500" dirty="0" err="1" smtClean="0"/>
              <a:t>videoigricama</a:t>
            </a:r>
            <a:r>
              <a:rPr lang="hr-HR" sz="15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Od društvenih mreža ili aplikacija najviše koriste (28,4%) You Tube, zatim (26,7%) </a:t>
            </a:r>
            <a:r>
              <a:rPr lang="hr-HR" sz="1500" dirty="0" err="1" smtClean="0"/>
              <a:t>Instagram</a:t>
            </a:r>
            <a:r>
              <a:rPr lang="hr-HR" sz="15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Većina učenika (41,4%) najviše koriste društvene mreže za druženje i komunikaciju s vršnjacima.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Velika većina učenika (81,9%) nema svoj You Tube kanal.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Mala većina učenika (49,1%) neodlučna je (i da i ne) u svezi dobrog života </a:t>
            </a:r>
            <a:r>
              <a:rPr lang="hr-HR" sz="1500" dirty="0" err="1" smtClean="0"/>
              <a:t>youtubera</a:t>
            </a:r>
            <a:r>
              <a:rPr lang="hr-HR" sz="1500" dirty="0" smtClean="0"/>
              <a:t> i </a:t>
            </a:r>
            <a:r>
              <a:rPr lang="hr-HR" sz="1500" dirty="0" err="1" smtClean="0"/>
              <a:t>influencera</a:t>
            </a:r>
            <a:r>
              <a:rPr lang="hr-HR" sz="15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 dirty="0" smtClean="0"/>
              <a:t>Mala većina učenika (55,2%) smatra kako </a:t>
            </a:r>
            <a:r>
              <a:rPr lang="hr-HR" sz="1500" dirty="0" err="1" smtClean="0"/>
              <a:t>youtuberi</a:t>
            </a:r>
            <a:r>
              <a:rPr lang="hr-HR" sz="1500" dirty="0" smtClean="0"/>
              <a:t> i </a:t>
            </a:r>
            <a:r>
              <a:rPr lang="hr-HR" sz="1500" dirty="0" err="1" smtClean="0"/>
              <a:t>influenceri</a:t>
            </a:r>
            <a:r>
              <a:rPr lang="hr-HR" sz="1500" dirty="0" smtClean="0"/>
              <a:t> ne utiču na njih.</a:t>
            </a:r>
          </a:p>
          <a:p>
            <a:pPr marL="514350" indent="-514350">
              <a:buFont typeface="+mj-lt"/>
              <a:buAutoNum type="arabicPeriod"/>
            </a:pPr>
            <a:endParaRPr lang="hr-HR" sz="1400" dirty="0" smtClean="0"/>
          </a:p>
          <a:p>
            <a:pPr marL="514350" indent="-514350">
              <a:buFont typeface="+mj-lt"/>
              <a:buAutoNum type="arabicPeriod"/>
            </a:pPr>
            <a:endParaRPr lang="hr-HR" sz="1400" dirty="0" smtClean="0"/>
          </a:p>
          <a:p>
            <a:pPr marL="514350" indent="-514350">
              <a:buFont typeface="+mj-lt"/>
              <a:buAutoNum type="arabicPeriod"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2217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822820"/>
          </a:xfrm>
        </p:spPr>
        <p:txBody>
          <a:bodyPr/>
          <a:lstStyle/>
          <a:p>
            <a:r>
              <a:rPr lang="hr-HR" sz="3200" b="1" dirty="0"/>
              <a:t>REZULTATI ISTRAŽIVANJA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2589120" y="1349406"/>
            <a:ext cx="8915040" cy="2272683"/>
          </a:xfrm>
        </p:spPr>
        <p:txBody>
          <a:bodyPr/>
          <a:lstStyle/>
          <a:p>
            <a:pPr marL="0" indent="0">
              <a:buNone/>
            </a:pPr>
            <a:endParaRPr lang="hr-HR" sz="1200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hr-HR" sz="1500" dirty="0" smtClean="0"/>
              <a:t>Mala većina učenika  (56%) ne vjeruje </a:t>
            </a:r>
            <a:r>
              <a:rPr lang="hr-HR" sz="1500" dirty="0" err="1" smtClean="0"/>
              <a:t>youtuberima</a:t>
            </a:r>
            <a:r>
              <a:rPr lang="hr-HR" sz="1500" dirty="0" smtClean="0"/>
              <a:t> i </a:t>
            </a:r>
            <a:r>
              <a:rPr lang="hr-HR" sz="1500" dirty="0" err="1" smtClean="0"/>
              <a:t>influencerima</a:t>
            </a:r>
            <a:r>
              <a:rPr lang="hr-HR" sz="1500" dirty="0" smtClean="0"/>
              <a:t>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hr-HR" sz="1500" dirty="0" smtClean="0"/>
              <a:t>Većina učenika (63,8%) ne bi željela biti </a:t>
            </a:r>
            <a:r>
              <a:rPr lang="hr-HR" sz="1500" dirty="0" err="1" smtClean="0"/>
              <a:t>youtuber</a:t>
            </a:r>
            <a:r>
              <a:rPr lang="hr-HR" sz="1500" dirty="0" smtClean="0"/>
              <a:t> ili </a:t>
            </a:r>
            <a:r>
              <a:rPr lang="hr-HR" sz="1500" dirty="0" err="1" smtClean="0"/>
              <a:t>influencer</a:t>
            </a:r>
            <a:r>
              <a:rPr lang="hr-HR" sz="1500" dirty="0" smtClean="0"/>
              <a:t>. 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hr-HR" sz="1500" dirty="0" smtClean="0"/>
              <a:t>Velika većina učenika (81,9%) do sada nije doživjela neki oblik elektroničkog nasilja.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hr-HR" sz="1500" dirty="0" smtClean="0"/>
              <a:t>Većina učenika (77,6%) zna što treba učiniti u slučaju elektroničkog nasilja. 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hr-HR" sz="1500" dirty="0" smtClean="0"/>
              <a:t>Većina učenika (42,2%) smatra da bi se trebao uvesti medijski odgoj u naš obrazovni sustav kao poseban predmet.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297997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4" y="395654"/>
            <a:ext cx="9275884" cy="54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39" y="518746"/>
            <a:ext cx="9662746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Informatika\AppData\Local\Microsoft\Windows\INetCache\Content.MSO\85162BC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5" y="404446"/>
            <a:ext cx="933743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1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5432C69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69" y="553915"/>
            <a:ext cx="9381393" cy="540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2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ACD22DD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8" y="615462"/>
            <a:ext cx="9311054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6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Informatika\AppData\Local\Microsoft\Windows\INetCache\Content.MSO\B9BF20E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3" y="492369"/>
            <a:ext cx="9337431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Informatika\AppData\Local\Microsoft\Windows\INetCache\Content.MSO\116E2EA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3" y="465992"/>
            <a:ext cx="10040815" cy="5758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6405</TotalTime>
  <Words>583</Words>
  <Application>Microsoft Office PowerPoint</Application>
  <PresentationFormat>Široki zaslon</PresentationFormat>
  <Paragraphs>48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DejaVu Sans</vt:lpstr>
      <vt:lpstr>Symbol</vt:lpstr>
      <vt:lpstr>Times New Roman</vt:lpstr>
      <vt:lpstr>Wingdings</vt:lpstr>
      <vt:lpstr>Wingdings 3</vt:lpstr>
      <vt:lpstr>Office Theme</vt:lpstr>
      <vt:lpstr>Office Theme</vt:lpstr>
      <vt:lpstr>Utjecaj medija na mentalno zdravlje djece i mladih </vt:lpstr>
      <vt:lpstr>UVOD: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Analiza prethodnih 8 pitanja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REZULTATI ISTRAŽIVANJA</vt:lpstr>
      <vt:lpstr>REZULTATI ISTRAŽIVANJA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medija na mentalno zdravlje djece i mladih</dc:title>
  <dc:subject/>
  <dc:creator>Informatika</dc:creator>
  <dc:description/>
  <cp:lastModifiedBy>Informatika</cp:lastModifiedBy>
  <cp:revision>212</cp:revision>
  <cp:lastPrinted>2021-04-20T16:37:57Z</cp:lastPrinted>
  <dcterms:created xsi:type="dcterms:W3CDTF">2021-04-13T15:21:56Z</dcterms:created>
  <dcterms:modified xsi:type="dcterms:W3CDTF">2022-06-29T10:04:53Z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