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60" r:id="rId4"/>
    <p:sldId id="261" r:id="rId5"/>
    <p:sldId id="258" r:id="rId6"/>
    <p:sldId id="262" r:id="rId7"/>
    <p:sldId id="259" r:id="rId8"/>
    <p:sldId id="257" r:id="rId9"/>
    <p:sldId id="263" r:id="rId10"/>
    <p:sldId id="264" r:id="rId11"/>
    <p:sldId id="267" r:id="rId12"/>
    <p:sldId id="270" r:id="rId13"/>
    <p:sldId id="271" r:id="rId14"/>
    <p:sldId id="272" r:id="rId15"/>
    <p:sldId id="273" r:id="rId16"/>
    <p:sldId id="268" r:id="rId17"/>
    <p:sldId id="269" r:id="rId18"/>
    <p:sldId id="275" r:id="rId19"/>
    <p:sldId id="266" r:id="rId20"/>
    <p:sldId id="274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Roknić" initials="SR" lastIdx="1" clrIdx="0">
    <p:extLst>
      <p:ext uri="{19B8F6BF-5375-455C-9EA6-DF929625EA0E}">
        <p15:presenceInfo xmlns:p15="http://schemas.microsoft.com/office/powerpoint/2012/main" userId="Siniša Rokn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384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187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283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28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203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136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883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062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08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562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08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29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885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679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045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78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24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78A305-9A58-4686-A2FC-40F872F1D85B}" type="datetimeFigureOut">
              <a:rPr lang="hr-HR" smtClean="0"/>
              <a:t>6.4.2020.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F0BCEF-8243-451F-8C62-43F60E4A9A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220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jskapismenost.hr/dezinformacije-nas-mogu-stajati-zivota-a-zajedno-ih-mozemo-pobijediti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jskapismenost.hr/kakve-veze-imaju-koronavirus-i-medijska-pismenost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dravlje.gov.hr/" TargetMode="External"/><Relationship Id="rId2" Type="http://schemas.openxmlformats.org/officeDocument/2006/relationships/hyperlink" Target="https://www.hzjz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na-zastita.gov.hr/" TargetMode="External"/><Relationship Id="rId2" Type="http://schemas.openxmlformats.org/officeDocument/2006/relationships/hyperlink" Target="https://www.hzjz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onavirus.hr/" TargetMode="External"/><Relationship Id="rId2" Type="http://schemas.openxmlformats.org/officeDocument/2006/relationships/hyperlink" Target="https://www.hzjz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sluzba-epidemiologija-zarazne-bolesti/koronavirus-najnovije-preporuk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dravlje.gov.hr/koronavirus-i-mjere-prevencije/495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sluzba-epidemiologija-zarazne-bolesti/koronavirus-najnovije-preporuk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dravlje.gov.hr/koronavirus-i-mjere-prevencije/495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jskapismenost.hr/kakve-veze-imaju-koronavirus-i-medijska-pismenost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jecamedija.org/wp-content/uploads/2019/04/2.elektronicko-nasilje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kmk.hr/wp-content/uploads/2016/01/Mediji-i-na%C5%A1i-u%C4%8Ditelji.pdf" TargetMode="External"/><Relationship Id="rId2" Type="http://schemas.openxmlformats.org/officeDocument/2006/relationships/hyperlink" Target="https://www.djecamedija.org/wp-content/uploads/2019/04/2.elektronicko-nasilje.pdf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kmk.hr/wp-content/uploads/2016/01/Mediji-i-na%C5%A1i-u%C4%8Ditelji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kmk.hr/wp-content/uploads/2016/01/Mediji-i-na%C5%A1i-u%C4%8Ditelji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jskapismenost.hr/pojmovni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jecamedija.org/wp-content/uploads/2019/04/1.pozitivni-i-negativni-med-sadrzaj.pdf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imo.dnevnik.hr/clanak/policija-upozorava-roditelje-cuvajte-svoju-djecu-opasnosti-na-internetu-jos-su-izrazenije-u-vrijeme-koronavirusa---600166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560439"/>
            <a:ext cx="9565917" cy="2111945"/>
          </a:xfrm>
        </p:spPr>
        <p:txBody>
          <a:bodyPr/>
          <a:lstStyle/>
          <a:p>
            <a:r>
              <a:rPr lang="sr-Cyrl-RS" dirty="0"/>
              <a:t>Медијска писменост </a:t>
            </a:r>
            <a:br>
              <a:rPr lang="sr-Cyrl-RS" dirty="0"/>
            </a:br>
            <a:r>
              <a:rPr lang="sr-Cyrl-RS" dirty="0"/>
              <a:t>ВС. </a:t>
            </a:r>
            <a:br>
              <a:rPr lang="sr-Cyrl-RS" dirty="0"/>
            </a:br>
            <a:r>
              <a:rPr lang="sr-Cyrl-RS" dirty="0"/>
              <a:t>коронавирус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556657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</a:rPr>
              <a:t>Ош борово</a:t>
            </a:r>
          </a:p>
          <a:p>
            <a:r>
              <a:rPr lang="sr-Cyrl-RS" dirty="0">
                <a:solidFill>
                  <a:schemeClr val="tx1"/>
                </a:solidFill>
              </a:rPr>
              <a:t>С</a:t>
            </a:r>
            <a:r>
              <a:rPr lang="sr-Cyrl-RS" cap="none" dirty="0">
                <a:solidFill>
                  <a:schemeClr val="tx1"/>
                </a:solidFill>
              </a:rPr>
              <a:t>иниша Рокнић, маг.библ.</a:t>
            </a:r>
          </a:p>
          <a:p>
            <a:r>
              <a:rPr lang="sr-Cyrl-RS" cap="none" dirty="0">
                <a:solidFill>
                  <a:schemeClr val="tx1"/>
                </a:solidFill>
              </a:rPr>
              <a:t>Април 2020.г.</a:t>
            </a:r>
          </a:p>
          <a:p>
            <a:endParaRPr lang="sr-Cyrl-RS" cap="none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6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snimka zaslona, monitor, muškarac, računalo&#10;&#10;Opis je automatski generiran">
            <a:extLst>
              <a:ext uri="{FF2B5EF4-FFF2-40B4-BE49-F238E27FC236}">
                <a16:creationId xmlns:a16="http://schemas.microsoft.com/office/drawing/2014/main" id="{1B264373-E2B4-4AF2-8013-C6E96DEF8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b="7956"/>
          <a:stretch/>
        </p:blipFill>
        <p:spPr>
          <a:xfrm>
            <a:off x="1607820" y="137160"/>
            <a:ext cx="8610600" cy="484632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9179032-94CF-482E-BADD-0AF9317FACF9}"/>
              </a:ext>
            </a:extLst>
          </p:cNvPr>
          <p:cNvSpPr txBox="1"/>
          <p:nvPr/>
        </p:nvSpPr>
        <p:spPr>
          <a:xfrm>
            <a:off x="140208" y="6071616"/>
            <a:ext cx="11210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</a:t>
            </a:r>
            <a:r>
              <a:rPr lang="hr-HR" sz="1400" dirty="0">
                <a:solidFill>
                  <a:srgbClr val="9454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https://www.medijskapismenost.hr/dezinformacije-nas-mogu-stajati-zivota-a-zajedno-ih-mozemo-pobijediti/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hr-HR" sz="1400" dirty="0"/>
              <a:t>(01.04.2020.)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51C1133-A350-4D33-80D3-57CFAC9D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20" y="5092394"/>
            <a:ext cx="676656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ПРЕДСЕДНИЦА</a:t>
            </a:r>
            <a:r>
              <a:rPr kumimoji="0" lang="sr-Cyrl-RS" altLang="sr-Latn-R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ЕВРОПСКЕ КОМИСИЈЕ</a:t>
            </a:r>
            <a:r>
              <a:rPr kumimoji="0" lang="sr-Latn-RS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URSULA VON DER LEYEN </a:t>
            </a:r>
            <a:r>
              <a:rPr kumimoji="0" lang="sr-Cyrl-RS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ИЗРАЗИЛА ЈЕ ЗАБРИНУТОСТ ЗБОГ ЛАЖНИХ ТВРДЊИ</a:t>
            </a:r>
            <a:r>
              <a:rPr kumimoji="0" lang="sr-Cyrl-RS" altLang="sr-Latn-R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ВЕЗАНИХ ЗА ПАНДЕМИЈУ КОРОНАВИРУСА</a:t>
            </a:r>
            <a:r>
              <a:rPr kumimoji="0" lang="sr-Latn-RS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,</a:t>
            </a:r>
            <a:r>
              <a:rPr kumimoji="0" lang="sr-Cyrl-RS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КОЈЕ МОГУ УГРОЗИТИ ЉУДСКЕ ЖИВОТЕ</a:t>
            </a:r>
            <a:r>
              <a:rPr kumimoji="0" lang="sr-Latn-RS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kumimoji="0" lang="sr-Cyrl-RS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КАО И ЗБОГ ОГЛАШИВАЧА КОЈИ</a:t>
            </a:r>
            <a:r>
              <a:rPr kumimoji="0" lang="sr-Cyrl-RS" altLang="sr-Latn-R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ИСКОРИШТАВАЈУ СТРАХ ОД ЗАРАЗЕ ДА БИ ЗАРАДИЛИ НОВАЦ!</a:t>
            </a:r>
            <a:endParaRPr kumimoji="0" lang="sr-Latn-RS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153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32" y="265177"/>
            <a:ext cx="9974644" cy="1828799"/>
          </a:xfrm>
        </p:spPr>
        <p:txBody>
          <a:bodyPr>
            <a:normAutofit/>
          </a:bodyPr>
          <a:lstStyle/>
          <a:p>
            <a:r>
              <a:rPr lang="sr-Cyrl-RS" sz="4000" b="1" dirty="0"/>
              <a:t>Какве везе имају коронавирус и медијска писменост?</a:t>
            </a:r>
            <a:br>
              <a:rPr lang="hr-HR" sz="4000" b="1" dirty="0"/>
            </a:br>
            <a:endParaRPr lang="hr-HR" sz="4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44" y="1719072"/>
            <a:ext cx="9974644" cy="3538727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r-Cyrl-RS" b="1" dirty="0">
                <a:solidFill>
                  <a:schemeClr val="tx1"/>
                </a:solidFill>
              </a:rPr>
              <a:t>Преглед  дезинформација на интернету: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hr-HR" dirty="0"/>
              <a:t>Billa </a:t>
            </a:r>
            <a:r>
              <a:rPr lang="hr-HR" dirty="0" err="1"/>
              <a:t>gatesa</a:t>
            </a:r>
            <a:r>
              <a:rPr lang="hr-HR" dirty="0"/>
              <a:t> </a:t>
            </a:r>
            <a:r>
              <a:rPr lang="sr-Cyrl-RS" dirty="0"/>
              <a:t>се повезује с ширењем новог коронавируса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sr-Cyrl-RS" dirty="0">
                <a:solidFill>
                  <a:schemeClr val="tx1"/>
                </a:solidFill>
              </a:rPr>
              <a:t>Епидемија коронавируса повезана је с 5г технологијом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sr-Cyrl-RS" dirty="0"/>
              <a:t>Вирус је део кинеског „тајног програма биолошког оружја“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sr-Cyrl-RS" dirty="0">
                <a:solidFill>
                  <a:schemeClr val="tx1"/>
                </a:solidFill>
              </a:rPr>
              <a:t>За епидемију се криве прехрамбене навике кинеза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sr-Cyrl-RS" dirty="0"/>
              <a:t>Неутемељени савети о начину лечења и спречавању болести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E524EDA-F3CF-44F8-8329-913C93288D5F}"/>
              </a:ext>
            </a:extLst>
          </p:cNvPr>
          <p:cNvSpPr txBox="1"/>
          <p:nvPr/>
        </p:nvSpPr>
        <p:spPr>
          <a:xfrm>
            <a:off x="137160" y="5193791"/>
            <a:ext cx="8851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</a:t>
            </a:r>
            <a:r>
              <a:rPr lang="hr-HR" sz="1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https://www.medijskapismenost.hr/kakve-veze-imaju-koronavirus-i-medijska-pismenost/</a:t>
            </a:r>
            <a:r>
              <a:rPr lang="hr-HR" sz="1400" dirty="0">
                <a:solidFill>
                  <a:srgbClr val="002060"/>
                </a:solidFill>
              </a:rPr>
              <a:t>  (</a:t>
            </a:r>
            <a:r>
              <a:rPr lang="hr-HR" sz="1400" dirty="0"/>
              <a:t>02.04.2020)</a:t>
            </a:r>
            <a:endParaRPr lang="hr-H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1CE6A657-6BD2-4A8D-ACEE-72687175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" y="336542"/>
            <a:ext cx="11274553" cy="555219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306E8ED-597D-4B7C-94D5-E850159C6E09}"/>
              </a:ext>
            </a:extLst>
          </p:cNvPr>
          <p:cNvSpPr txBox="1"/>
          <p:nvPr/>
        </p:nvSpPr>
        <p:spPr>
          <a:xfrm>
            <a:off x="1025652" y="6152126"/>
            <a:ext cx="474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</a:t>
            </a:r>
            <a:r>
              <a:rPr lang="hr-HR" dirty="0">
                <a:solidFill>
                  <a:srgbClr val="9454C3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https://www.hzjz.hr</a:t>
            </a:r>
            <a:r>
              <a:rPr lang="hr-HR" dirty="0">
                <a:solidFill>
                  <a:srgbClr val="002060"/>
                </a:solidFill>
              </a:rPr>
              <a:t>  </a:t>
            </a:r>
            <a:r>
              <a:rPr lang="hr-HR" dirty="0"/>
              <a:t>(02.04.2020.)</a:t>
            </a:r>
          </a:p>
        </p:txBody>
      </p:sp>
    </p:spTree>
    <p:extLst>
      <p:ext uri="{BB962C8B-B14F-4D97-AF65-F5344CB8AC3E}">
        <p14:creationId xmlns:p14="http://schemas.microsoft.com/office/powerpoint/2010/main" val="276002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306E8ED-597D-4B7C-94D5-E850159C6E09}"/>
              </a:ext>
            </a:extLst>
          </p:cNvPr>
          <p:cNvSpPr txBox="1"/>
          <p:nvPr/>
        </p:nvSpPr>
        <p:spPr>
          <a:xfrm>
            <a:off x="1350264" y="6179558"/>
            <a:ext cx="474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</a:t>
            </a:r>
            <a:r>
              <a:rPr lang="hr-HR" dirty="0"/>
              <a:t> </a:t>
            </a:r>
            <a:r>
              <a:rPr lang="hr-HR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https://zdravlje.gov.hr/</a:t>
            </a:r>
            <a:r>
              <a:rPr lang="hr-HR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dirty="0"/>
              <a:t>(02.04.2020.)</a:t>
            </a:r>
          </a:p>
        </p:txBody>
      </p:sp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B5E24F4A-E120-4E6D-8DEF-79272731F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5" y="201168"/>
            <a:ext cx="10780776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306E8ED-597D-4B7C-94D5-E850159C6E09}"/>
              </a:ext>
            </a:extLst>
          </p:cNvPr>
          <p:cNvSpPr txBox="1"/>
          <p:nvPr/>
        </p:nvSpPr>
        <p:spPr>
          <a:xfrm>
            <a:off x="1472945" y="5994892"/>
            <a:ext cx="51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</a:t>
            </a:r>
            <a:r>
              <a:rPr lang="hr-HR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https://civilna-zastita.gov.hr/ </a:t>
            </a:r>
            <a:r>
              <a:rPr lang="hr-HR" dirty="0"/>
              <a:t>(02.04.2020.)</a:t>
            </a:r>
          </a:p>
        </p:txBody>
      </p:sp>
      <p:pic>
        <p:nvPicPr>
          <p:cNvPr id="4" name="Slik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B0DA8FB6-BC8F-4F86-A963-233AE532D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493776"/>
            <a:ext cx="997610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306E8ED-597D-4B7C-94D5-E850159C6E09}"/>
              </a:ext>
            </a:extLst>
          </p:cNvPr>
          <p:cNvSpPr txBox="1"/>
          <p:nvPr/>
        </p:nvSpPr>
        <p:spPr>
          <a:xfrm>
            <a:off x="567689" y="6004036"/>
            <a:ext cx="51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</a:t>
            </a:r>
            <a:r>
              <a:rPr lang="hr-HR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https://www.koronavirus.hr/ </a:t>
            </a:r>
            <a:r>
              <a:rPr lang="hr-HR" dirty="0"/>
              <a:t>(02.04.2020.)</a:t>
            </a:r>
          </a:p>
        </p:txBody>
      </p:sp>
      <p:pic>
        <p:nvPicPr>
          <p:cNvPr id="3" name="Slika 2" descr="Slika na kojoj se prikazuje karta, tekst&#10;&#10;Opis je automatski generiran">
            <a:extLst>
              <a:ext uri="{FF2B5EF4-FFF2-40B4-BE49-F238E27FC236}">
                <a16:creationId xmlns:a16="http://schemas.microsoft.com/office/drawing/2014/main" id="{0B5B0A65-B3FA-4F4A-A758-574728B71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365760"/>
            <a:ext cx="9912096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5BD87D39-5015-46CD-B129-2A6B887E7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2" y="201168"/>
            <a:ext cx="9355874" cy="583387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05E8761-0AFE-4647-A583-B9B23598FFA2}"/>
              </a:ext>
            </a:extLst>
          </p:cNvPr>
          <p:cNvSpPr txBox="1"/>
          <p:nvPr/>
        </p:nvSpPr>
        <p:spPr>
          <a:xfrm>
            <a:off x="649000" y="6266759"/>
            <a:ext cx="685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 </a:t>
            </a:r>
            <a:r>
              <a:rPr lang="hr-HR" sz="1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https://zdravlje.gov.hr/koronavirus-i-mjere-prevencije/4952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hr-HR" sz="1400" dirty="0"/>
              <a:t>(02.04.2020.)</a:t>
            </a:r>
          </a:p>
        </p:txBody>
      </p:sp>
    </p:spTree>
    <p:extLst>
      <p:ext uri="{BB962C8B-B14F-4D97-AF65-F5344CB8AC3E}">
        <p14:creationId xmlns:p14="http://schemas.microsoft.com/office/powerpoint/2010/main" val="313723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hrana&#10;&#10;Opis je automatski generiran">
            <a:extLst>
              <a:ext uri="{FF2B5EF4-FFF2-40B4-BE49-F238E27FC236}">
                <a16:creationId xmlns:a16="http://schemas.microsoft.com/office/drawing/2014/main" id="{F03698E0-08BC-45A0-BDEC-58F7AB6D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" y="91441"/>
            <a:ext cx="9790770" cy="572057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9D24F8C-15B2-4AE3-925B-03F7BC8775E3}"/>
              </a:ext>
            </a:extLst>
          </p:cNvPr>
          <p:cNvSpPr txBox="1"/>
          <p:nvPr/>
        </p:nvSpPr>
        <p:spPr>
          <a:xfrm>
            <a:off x="171506" y="5961888"/>
            <a:ext cx="835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 </a:t>
            </a:r>
            <a:r>
              <a:rPr lang="hr-HR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https://zdravlje.gov.hr/koronavirus-i-mjere-prevencije/4952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/>
              <a:t>(02.04.2020.)</a:t>
            </a:r>
          </a:p>
        </p:txBody>
      </p:sp>
    </p:spTree>
    <p:extLst>
      <p:ext uri="{BB962C8B-B14F-4D97-AF65-F5344CB8AC3E}">
        <p14:creationId xmlns:p14="http://schemas.microsoft.com/office/powerpoint/2010/main" val="108742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8" y="100585"/>
            <a:ext cx="9974644" cy="1828799"/>
          </a:xfrm>
        </p:spPr>
        <p:txBody>
          <a:bodyPr>
            <a:normAutofit fontScale="90000"/>
          </a:bodyPr>
          <a:lstStyle/>
          <a:p>
            <a:r>
              <a:rPr lang="sr-Cyrl-RS" sz="3200" b="1" dirty="0"/>
              <a:t>Одговор на питање: </a:t>
            </a:r>
            <a:br>
              <a:rPr lang="sr-Cyrl-RS" sz="3200" b="1" dirty="0"/>
            </a:br>
            <a:r>
              <a:rPr lang="sr-Cyrl-RS" sz="3200" b="1" dirty="0"/>
              <a:t>Какве везе имају коронавирус и медијска писменост?</a:t>
            </a:r>
            <a:br>
              <a:rPr lang="hr-HR" sz="3200" b="1" dirty="0"/>
            </a:br>
            <a:endParaRPr lang="hr-HR" sz="3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44" y="1828800"/>
            <a:ext cx="9974644" cy="385876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chemeClr val="tx1"/>
                </a:solidFill>
              </a:rPr>
              <a:t>Од</a:t>
            </a:r>
            <a:r>
              <a:rPr lang="hr-HR" b="1" dirty="0">
                <a:solidFill>
                  <a:schemeClr val="tx1"/>
                </a:solidFill>
              </a:rPr>
              <a:t>A</a:t>
            </a:r>
            <a:r>
              <a:rPr lang="sr-Cyrl-RS" b="1" dirty="0">
                <a:solidFill>
                  <a:schemeClr val="tx1"/>
                </a:solidFill>
              </a:rPr>
              <a:t>бир извора којима ћете веровати ствар је медијске писмености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sr-Cyrl-RS" dirty="0"/>
              <a:t>Реч је пре свега о критичком вредновању извора на интернету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sr-Cyrl-RS" dirty="0"/>
              <a:t>Односно проверавању тко стоји иза неке информације 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sr-Cyrl-RS" dirty="0"/>
              <a:t>То свакако треба узети у обзир пре него што поверујемо у неку нову информацију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sr-Cyrl-RS" dirty="0"/>
              <a:t>Наручито пре него што је одлучимо поделити (лајкати)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sr-Cyrl-RS" dirty="0"/>
              <a:t>Или чак применити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E524EDA-F3CF-44F8-8329-913C93288D5F}"/>
              </a:ext>
            </a:extLst>
          </p:cNvPr>
          <p:cNvSpPr txBox="1"/>
          <p:nvPr/>
        </p:nvSpPr>
        <p:spPr>
          <a:xfrm>
            <a:off x="1027970" y="5873565"/>
            <a:ext cx="8851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</a:t>
            </a:r>
            <a:r>
              <a:rPr lang="hr-HR" sz="1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https://www.medijskapismenost.hr/kakve-veze-imaju-koronavirus-i-medijska-pismenost/</a:t>
            </a:r>
            <a:r>
              <a:rPr lang="hr-HR" sz="1400" dirty="0">
                <a:solidFill>
                  <a:srgbClr val="002060"/>
                </a:solidFill>
              </a:rPr>
              <a:t>  (</a:t>
            </a:r>
            <a:r>
              <a:rPr lang="hr-HR" sz="1400" dirty="0"/>
              <a:t>02.04.2020)</a:t>
            </a:r>
            <a:endParaRPr lang="hr-H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192025"/>
            <a:ext cx="9565917" cy="1408176"/>
          </a:xfrm>
        </p:spPr>
        <p:txBody>
          <a:bodyPr/>
          <a:lstStyle/>
          <a:p>
            <a:r>
              <a:rPr lang="sr-Cyrl-RS" dirty="0"/>
              <a:t>Медијска писменост у хрватској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65" y="1600202"/>
            <a:ext cx="11594592" cy="387705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chemeClr val="tx1"/>
                </a:solidFill>
              </a:rPr>
              <a:t>Готово  </a:t>
            </a:r>
            <a:r>
              <a:rPr lang="sr-Cyrl-RS" sz="2400" b="1" dirty="0">
                <a:solidFill>
                  <a:schemeClr val="tx1"/>
                </a:solidFill>
              </a:rPr>
              <a:t>свако пето дете </a:t>
            </a:r>
            <a:r>
              <a:rPr lang="sr-Cyrl-RS" dirty="0">
                <a:solidFill>
                  <a:schemeClr val="tx1"/>
                </a:solidFill>
              </a:rPr>
              <a:t>у доби од 9 до 17 година истиче да с родитељима никад или готово никад не разговара о томе што ради на интернету (цибоци и сур., 2020.)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chemeClr val="tx1"/>
                </a:solidFill>
              </a:rPr>
              <a:t>67,6% </a:t>
            </a:r>
            <a:r>
              <a:rPr lang="sr-Cyrl-RS" sz="2400" b="1" dirty="0">
                <a:solidFill>
                  <a:schemeClr val="tx1"/>
                </a:solidFill>
              </a:rPr>
              <a:t>ДЕЦЕ ОД 10 ДО 19 ГОДИНА</a:t>
            </a:r>
            <a:r>
              <a:rPr lang="sr-Cyrl-RS" dirty="0">
                <a:solidFill>
                  <a:schemeClr val="tx1"/>
                </a:solidFill>
              </a:rPr>
              <a:t>, ТЕ 65,4% </a:t>
            </a:r>
            <a:r>
              <a:rPr lang="sr-Cyrl-RS" sz="2400" b="1" dirty="0">
                <a:solidFill>
                  <a:schemeClr val="tx1"/>
                </a:solidFill>
              </a:rPr>
              <a:t>МЛАДИХ ОД 20 ДО 29 ГОДИНА </a:t>
            </a:r>
            <a:r>
              <a:rPr lang="sr-Cyrl-RS" dirty="0">
                <a:solidFill>
                  <a:schemeClr val="tx1"/>
                </a:solidFill>
              </a:rPr>
              <a:t>СМАТРА ДА БИ ТРЕБАЛО УВЕСТИ МЕДИЈСКИ ОДГОЈ У ОБРАЗОВНИ СУСТАВ (цибоци и сур., 2016.)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chemeClr val="tx1"/>
                </a:solidFill>
              </a:rPr>
              <a:t>80% </a:t>
            </a:r>
            <a:r>
              <a:rPr lang="sr-Cyrl-RS" sz="2400" b="1" dirty="0">
                <a:solidFill>
                  <a:schemeClr val="tx1"/>
                </a:solidFill>
              </a:rPr>
              <a:t>родитеља</a:t>
            </a:r>
            <a:r>
              <a:rPr lang="sr-Cyrl-RS" dirty="0">
                <a:solidFill>
                  <a:schemeClr val="tx1"/>
                </a:solidFill>
              </a:rPr>
              <a:t> сматра да би требало увести посебан предмет који би се бавио само медијским образовањем деце (цибоци и сур., 2020.)</a:t>
            </a:r>
          </a:p>
          <a:p>
            <a:pPr algn="l"/>
            <a:endParaRPr lang="sr-Cyrl-RS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C7F6A16-A59F-4868-AB63-1B5AA4292234}"/>
              </a:ext>
            </a:extLst>
          </p:cNvPr>
          <p:cNvSpPr txBox="1"/>
          <p:nvPr/>
        </p:nvSpPr>
        <p:spPr>
          <a:xfrm>
            <a:off x="585216" y="5980176"/>
            <a:ext cx="1095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</a:t>
            </a:r>
            <a:r>
              <a:rPr lang="hr-HR" dirty="0">
                <a:solidFill>
                  <a:srgbClr val="9454C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https://www.djecamedija.org/wp-content/uploads/2019/04/2.elektronicko-nasilje.pdf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/>
              <a:t>(03.04.2020)</a:t>
            </a:r>
          </a:p>
        </p:txBody>
      </p:sp>
    </p:spTree>
    <p:extLst>
      <p:ext uri="{BB962C8B-B14F-4D97-AF65-F5344CB8AC3E}">
        <p14:creationId xmlns:p14="http://schemas.microsoft.com/office/powerpoint/2010/main" val="6420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F1FC6E7-DC8A-458A-8668-38DAAA7E63E4}"/>
              </a:ext>
            </a:extLst>
          </p:cNvPr>
          <p:cNvSpPr txBox="1"/>
          <p:nvPr/>
        </p:nvSpPr>
        <p:spPr>
          <a:xfrm>
            <a:off x="213359" y="278674"/>
            <a:ext cx="988422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1600" b="1" u="sng" dirty="0"/>
              <a:t>ДАНИ МЕДИЈСКЕ ПИСМЕНОСТИ 2020. ГОДИНЕ </a:t>
            </a:r>
            <a:r>
              <a:rPr lang="sr-Cyrl-RS" sz="1600" dirty="0"/>
              <a:t>(од 30.03. до 05.04.2020.)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Cyrl-R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1600" b="1" u="sng" dirty="0"/>
              <a:t>ТЕМА:</a:t>
            </a:r>
            <a:r>
              <a:rPr lang="sr-Cyrl-RS" sz="1600" dirty="0"/>
              <a:t> МЕДИЈСКА ПИСМЕНОСТ ВС. КОРОНАВИРУС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Cyrl-R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1600" b="1" u="sng" dirty="0"/>
              <a:t>НАСТАВНИ САДРЖАЈ</a:t>
            </a:r>
            <a:r>
              <a:rPr lang="sr-Cyrl-RS" sz="1600" dirty="0"/>
              <a:t>: ЗА УЧЕНИКЕ ОД 5. ДО 8. РАЗРЕДА ОШ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Cyrl-R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1600" b="1" u="sng" dirty="0"/>
              <a:t>ЦИЉЕВИ: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b="1" i="1" dirty="0"/>
              <a:t>ДЕФИНИРАТИ</a:t>
            </a:r>
            <a:r>
              <a:rPr lang="sr-Cyrl-RS" sz="1600" dirty="0"/>
              <a:t> ГЛАВНА ОБЕЛЕЖЈА МЕДИЈСКЕ ПИСМЕНОСТИ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b="1" i="1" dirty="0"/>
              <a:t>УПОЗНАТИ</a:t>
            </a:r>
            <a:r>
              <a:rPr lang="sr-Cyrl-RS" sz="1600" dirty="0"/>
              <a:t> УЧЕНИКЕ С ПОЗИТИВНИМ И НЕГАТИВНИМ МЕДИСЈКИМ САДРЖАЈИМА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b="1" i="1" dirty="0"/>
              <a:t>ОБЈАСНИТИ</a:t>
            </a:r>
            <a:r>
              <a:rPr lang="sr-Cyrl-RS" sz="1600" dirty="0"/>
              <a:t> РАЗЛИКУ ИЗМЕЂУ ИНФОРМАЦИЈА И ДЕЗИНОФОРМАЦИЈА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Cyrl-R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1600" b="1" u="sng" dirty="0"/>
              <a:t>ИСХОДИ: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b="1" dirty="0"/>
              <a:t>ДЕФИНИРАТИ</a:t>
            </a:r>
            <a:r>
              <a:rPr lang="sr-Cyrl-RS" sz="1600" dirty="0"/>
              <a:t> МЕДИЈСКУ ПИСМЕНОСТ</a:t>
            </a:r>
            <a:endParaRPr lang="sr-Cyrl-RS" sz="16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b="1" dirty="0"/>
              <a:t>НАВЕСТИ И РАЗЛИКОВАТИ </a:t>
            </a:r>
            <a:r>
              <a:rPr lang="sr-Cyrl-RS" sz="1600" dirty="0"/>
              <a:t>ПОЗИТИВНЕ И НЕГАТИВНЕ МЕДИЈСКЕ САДРЖАЈЕ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b="1" dirty="0"/>
              <a:t>РАЗЛИКОВАТИ</a:t>
            </a:r>
            <a:r>
              <a:rPr lang="sr-Cyrl-RS" sz="1600" dirty="0"/>
              <a:t> ИНФОРМАЦИЈЕ И ДЕЗИНФОРМАЦИЈЕ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b="1" dirty="0"/>
              <a:t>ОБЈАСНИТИ</a:t>
            </a:r>
            <a:r>
              <a:rPr lang="sr-Cyrl-RS" sz="1600" dirty="0"/>
              <a:t> СПЕЦИФИЧНОСТИ ДЕЗИНРОФМАЦИЈА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b="1" dirty="0"/>
              <a:t>ПРЕПОЗНАТИ</a:t>
            </a:r>
            <a:r>
              <a:rPr lang="sr-Cyrl-RS" sz="1600" dirty="0"/>
              <a:t>  ЛАЖНЕ ВЕСТИ</a:t>
            </a:r>
          </a:p>
          <a:p>
            <a:pPr lvl="1"/>
            <a:endParaRPr lang="sr-Cyrl-R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b="1" u="sng" dirty="0"/>
              <a:t>ПРЕДМЕТИ</a:t>
            </a:r>
            <a:r>
              <a:rPr lang="sr-Cyrl-RS" sz="1600" dirty="0"/>
              <a:t> У СКЛ</a:t>
            </a:r>
            <a:r>
              <a:rPr lang="hr-HR" sz="1600" dirty="0"/>
              <a:t>O</a:t>
            </a:r>
            <a:r>
              <a:rPr lang="sr-Cyrl-RS" sz="1600" dirty="0"/>
              <a:t>ПУ КОЈЕГ СЕ МОГУ ПРОВОДИТИ НАВЕДЕНЕ АКТИВНОСТИ: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dirty="0"/>
              <a:t>ХРВАТСКИ ЈЕЗИК (МЕДИЈСКА КУЛТУРА)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dirty="0"/>
              <a:t>СРПСКИ ЈЕЗИК (МЕДИЈСКА КУЛТУРА)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dirty="0"/>
              <a:t>ЧАС ОДЕЉЕНСКОГ  СТАРЕШИНЕ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1600" dirty="0"/>
              <a:t>МЕЂУПРЕДМЕТНЕ ТЕМЕ (ГРАЂАНСКИ ОДГОЈ, УПОТРЕБА ИКТ-а,  ОДРЖИВИ РАЗВОЈ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Cyrl-R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Cyrl-R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Cyrl-R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Cyrl-R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Cyrl-R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192025"/>
            <a:ext cx="9565917" cy="777239"/>
          </a:xfrm>
        </p:spPr>
        <p:txBody>
          <a:bodyPr/>
          <a:lstStyle/>
          <a:p>
            <a:r>
              <a:rPr lang="sr-Cyrl-RS" dirty="0"/>
              <a:t>Зашто медијски одгој?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65" y="1115568"/>
            <a:ext cx="11594592" cy="513893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r-Cyrl-RS" sz="1800" b="1" dirty="0">
                <a:solidFill>
                  <a:schemeClr val="tx1"/>
                </a:solidFill>
              </a:rPr>
              <a:t>С медијима проводимо више времена него у школи, с пријатељима и с продицом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sr-Cyrl-RS" sz="1800" dirty="0"/>
              <a:t>Управо зато их морамо добро упознати</a:t>
            </a:r>
            <a:endParaRPr lang="sr-Cyrl-RS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r-Cyrl-RS" sz="1800" b="1" dirty="0">
                <a:solidFill>
                  <a:schemeClr val="tx1"/>
                </a:solidFill>
              </a:rPr>
              <a:t>Медији могу променити наш живот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sr-Cyrl-RS" sz="1800" dirty="0"/>
              <a:t>А хоће ли то бити на лошије или на боље</a:t>
            </a:r>
          </a:p>
          <a:p>
            <a:pPr marL="1257300" lvl="2" indent="-342900" algn="l"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chemeClr val="tx1"/>
                </a:solidFill>
              </a:rPr>
              <a:t>То овиси о нама!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r-Cyrl-RS" sz="1800" b="1" dirty="0">
                <a:solidFill>
                  <a:schemeClr val="tx1"/>
                </a:solidFill>
              </a:rPr>
              <a:t>Бити медијски писмен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sr-Cyrl-RS" sz="1800" dirty="0"/>
              <a:t>Значи научити читати скривене поруке медија</a:t>
            </a:r>
          </a:p>
          <a:p>
            <a:pPr marL="1257300" lvl="2" indent="-342900" algn="l"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chemeClr val="tx1"/>
                </a:solidFill>
              </a:rPr>
              <a:t>Поруке иза порука</a:t>
            </a:r>
          </a:p>
          <a:p>
            <a:pPr marL="1714500" lvl="3" indent="-342900" algn="l">
              <a:buFont typeface="Wingdings" panose="05000000000000000000" pitchFamily="2" charset="2"/>
              <a:buChar char="q"/>
            </a:pPr>
            <a:r>
              <a:rPr lang="sr-Cyrl-RS" sz="1800" dirty="0"/>
              <a:t>Знати што је истина, а што није истина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r-Cyrl-RS" sz="1800" b="1" dirty="0">
                <a:solidFill>
                  <a:schemeClr val="tx1"/>
                </a:solidFill>
              </a:rPr>
              <a:t>Када смо медијски писмени?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sr-Cyrl-RS" sz="1800" dirty="0"/>
              <a:t>Када медије знамо : анализирати, проценити, преиспитати</a:t>
            </a:r>
          </a:p>
          <a:p>
            <a:pPr marL="1257300" lvl="2" indent="-342900" algn="l">
              <a:buFont typeface="Wingdings" panose="05000000000000000000" pitchFamily="2" charset="2"/>
              <a:buChar char="q"/>
            </a:pPr>
            <a:r>
              <a:rPr lang="sr-Cyrl-RS" dirty="0">
                <a:solidFill>
                  <a:schemeClr val="tx1"/>
                </a:solidFill>
              </a:rPr>
              <a:t>И сами произвести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sr-Cyrl-RS" sz="1200" dirty="0">
              <a:solidFill>
                <a:schemeClr val="tx1"/>
              </a:solidFill>
            </a:endParaRPr>
          </a:p>
          <a:p>
            <a:pPr algn="l"/>
            <a:endParaRPr lang="sr-Cyrl-RS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C7F6A16-A59F-4868-AB63-1B5AA4292234}"/>
              </a:ext>
            </a:extLst>
          </p:cNvPr>
          <p:cNvSpPr txBox="1"/>
          <p:nvPr/>
        </p:nvSpPr>
        <p:spPr>
          <a:xfrm>
            <a:off x="1581912" y="6254498"/>
            <a:ext cx="721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</a:t>
            </a:r>
            <a:r>
              <a:rPr lang="hr-HR" sz="1200" dirty="0">
                <a:solidFill>
                  <a:srgbClr val="9454C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2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http://dkmk.hr/wp-content/uploads/2016/01/Mediji-i-na%C5%A1i-u%C4%8Ditelji.pdf </a:t>
            </a:r>
            <a:r>
              <a:rPr lang="hr-HR" sz="1200" dirty="0"/>
              <a:t>(03.04.2020)</a:t>
            </a:r>
          </a:p>
        </p:txBody>
      </p:sp>
    </p:spTree>
    <p:extLst>
      <p:ext uri="{BB962C8B-B14F-4D97-AF65-F5344CB8AC3E}">
        <p14:creationId xmlns:p14="http://schemas.microsoft.com/office/powerpoint/2010/main" val="30285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192025"/>
            <a:ext cx="9565917" cy="777239"/>
          </a:xfrm>
        </p:spPr>
        <p:txBody>
          <a:bodyPr/>
          <a:lstStyle/>
          <a:p>
            <a:r>
              <a:rPr lang="sr-Cyrl-RS" dirty="0"/>
              <a:t>ПОНАВЉАЊЕ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66" y="1115568"/>
            <a:ext cx="11133472" cy="4484043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ШТО СУ МЕДИЈИ, КАКО БИСТЕ ИХ ДЕФИНИСАЛИ?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КОЈЕ ВРСТЕ МЕДИЈА ПОЗНАЈЕШ?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ШТО ЈЕ МЕДИЈСКА ПИСМЕНОСТ?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КОЈЕ СУ НЕГАТИВНЕ СТРАНЕ МЕДИЈСКИХ САДЖАЈА?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КОЛИКО ВИ ВРЕМЕНА ПРОВОДИТЕ С МЕДИЈИМА?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ЗА ШТО ИХ КОРИСТИТЕ?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КОЈЕ СУ НЕГАТИВНЕ СТРАНЕ МЕДИЈСКИХ САДЖАЈА?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ЈЕСТЕ ЛИ ИКАДА ИМАЛИ НЕГАТИВНА ИСКУСТВА ПРИ ЊИХОВОМ КОРИШТЕЊУ?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ПОМАЖУ ЛИ НАМ МЕДИЈИ ПРОШИРИТИ ГРАДИВО(знање) КОЈЕ СМО НАУЧИЛИ У ШКОЛИ?</a:t>
            </a: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ОМОГУЋУЈУ ЛИ НАМ МЕДИЈИ РЕШАВАЊЕ ШКОЛСКИХ ЗАДАЋА, РЕФЕРАТА И ПРОЈЕКАТА НА ЗАБАВАН НАЧИН КОЈИ ЋЕ СЕ СВИМА СВИДЕТИ?</a:t>
            </a:r>
            <a:endParaRPr lang="hr-HR" sz="18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arenR"/>
            </a:pPr>
            <a:r>
              <a:rPr lang="sr-Cyrl-RS" sz="1800" dirty="0">
                <a:solidFill>
                  <a:schemeClr val="tx1"/>
                </a:solidFill>
              </a:rPr>
              <a:t>ЈЕСТЕ ЛИ ЗА ТО ДА СЕ У НАШ ОБРАЗОВНИ СУСТАВ УВЕДЕ МЕДИЈСКИ ОДГОЈ И ОБЈАСНИТЕ СВОЈ ОДГОВОР?</a:t>
            </a:r>
            <a:endParaRPr lang="hr-HR" sz="18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arenR"/>
            </a:pPr>
            <a:endParaRPr lang="sr-Cyrl-RS" sz="12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sr-Cyrl-RS" sz="12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sr-Cyrl-RS" sz="1200" dirty="0">
              <a:solidFill>
                <a:schemeClr val="tx1"/>
              </a:solidFill>
            </a:endParaRPr>
          </a:p>
          <a:p>
            <a:pPr algn="l"/>
            <a:endParaRPr lang="sr-Cyrl-RS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2CC82C8-DCB4-4B39-AE24-4F1C0F9C2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2" r="-1" b="-1"/>
          <a:stretch/>
        </p:blipFill>
        <p:spPr>
          <a:xfrm>
            <a:off x="11238" y="0"/>
            <a:ext cx="6962552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967" y="485498"/>
            <a:ext cx="3487479" cy="294349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r-Cyrl-RS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Запамти!</a:t>
            </a:r>
          </a:p>
          <a:p>
            <a:pPr>
              <a:lnSpc>
                <a:spcPct val="110000"/>
              </a:lnSpc>
            </a:pPr>
            <a:r>
              <a:rPr lang="sr-Cyrl-RS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стварном свету живе твоја стварна искуства!</a:t>
            </a:r>
          </a:p>
          <a:p>
            <a:pPr>
              <a:lnSpc>
                <a:spcPct val="110000"/>
              </a:lnSpc>
            </a:pPr>
            <a:r>
              <a:rPr lang="sr-Cyrl-RS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медијском свету живе симболи!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sr-Cyrl-RS" sz="90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sr-Cyrl-RS" sz="900" dirty="0"/>
          </a:p>
          <a:p>
            <a:pPr>
              <a:lnSpc>
                <a:spcPct val="110000"/>
              </a:lnSpc>
            </a:pPr>
            <a:endParaRPr lang="sr-Cyrl-RS" sz="90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hr-HR" sz="900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7129276-5567-4431-B314-B4EB948AFCE1}"/>
              </a:ext>
            </a:extLst>
          </p:cNvPr>
          <p:cNvSpPr/>
          <p:nvPr/>
        </p:nvSpPr>
        <p:spPr>
          <a:xfrm>
            <a:off x="7287097" y="4040127"/>
            <a:ext cx="43804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ХВАЛА НА ПАЖЊИ!</a:t>
            </a:r>
            <a:endParaRPr lang="hr-HR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50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374074"/>
            <a:ext cx="9565917" cy="862444"/>
          </a:xfrm>
        </p:spPr>
        <p:txBody>
          <a:bodyPr/>
          <a:lstStyle/>
          <a:p>
            <a:r>
              <a:rPr lang="sr-Cyrl-RS"/>
              <a:t>медији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313" y="1236518"/>
            <a:ext cx="5018809" cy="292073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Cyrl-RS" b="1" dirty="0">
                <a:solidFill>
                  <a:schemeClr val="tx1"/>
                </a:solidFill>
              </a:rPr>
              <a:t>Посредници у преношењу поруке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Cyrl-RS" b="1" dirty="0">
                <a:solidFill>
                  <a:schemeClr val="tx1"/>
                </a:solidFill>
              </a:rPr>
              <a:t>Традиционални:</a:t>
            </a:r>
            <a:endParaRPr lang="hr-HR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tx1"/>
                </a:solidFill>
              </a:rPr>
              <a:t>Телевизија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tx1"/>
                </a:solidFill>
              </a:rPr>
              <a:t>Радио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tx1"/>
                </a:solidFill>
              </a:rPr>
              <a:t>Новине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59018A4-FCA6-40ED-BC63-10B4447C92E2}"/>
              </a:ext>
            </a:extLst>
          </p:cNvPr>
          <p:cNvSpPr txBox="1"/>
          <p:nvPr/>
        </p:nvSpPr>
        <p:spPr>
          <a:xfrm>
            <a:off x="417313" y="4306529"/>
            <a:ext cx="3392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2200" b="1" dirty="0"/>
              <a:t>НОВИ МЕДИЈИ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Cyrl-RS" sz="2000" dirty="0"/>
              <a:t>ИНТЕРНЕТ</a:t>
            </a:r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2F9AF5D-E948-4919-AFD9-7B75F84FC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16" y="1310801"/>
            <a:ext cx="5761704" cy="432486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ABCBF8F-3D8D-47BF-88F0-E28610AD164C}"/>
              </a:ext>
            </a:extLst>
          </p:cNvPr>
          <p:cNvSpPr txBox="1"/>
          <p:nvPr/>
        </p:nvSpPr>
        <p:spPr>
          <a:xfrm>
            <a:off x="417313" y="5993269"/>
            <a:ext cx="8932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</a:t>
            </a:r>
            <a:r>
              <a:rPr lang="hr-HR" sz="1400" dirty="0">
                <a:solidFill>
                  <a:srgbClr val="9454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http://dkmk.hr/wp-content/uploads/2016/01/Mediji-i-na%C5%A1i-u%C4%8Ditelji.pdf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hr-HR" sz="1400" dirty="0"/>
              <a:t>(01.04.2020.)</a:t>
            </a:r>
          </a:p>
        </p:txBody>
      </p:sp>
    </p:spTree>
    <p:extLst>
      <p:ext uri="{BB962C8B-B14F-4D97-AF65-F5344CB8AC3E}">
        <p14:creationId xmlns:p14="http://schemas.microsoft.com/office/powerpoint/2010/main" val="37328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221381"/>
            <a:ext cx="9565917" cy="875899"/>
          </a:xfrm>
        </p:spPr>
        <p:txBody>
          <a:bodyPr/>
          <a:lstStyle/>
          <a:p>
            <a:r>
              <a:rPr lang="sr-Cyrl-RS" dirty="0"/>
              <a:t>Чему служе медији?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396" y="1414914"/>
            <a:ext cx="9680592" cy="384288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chemeClr val="tx1"/>
                </a:solidFill>
              </a:rPr>
              <a:t>Информирању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r-Cyrl-RS" dirty="0"/>
              <a:t>Медији нам преносе новости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chemeClr val="tx1"/>
                </a:solidFill>
              </a:rPr>
              <a:t>Образовању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r-Cyrl-RS" dirty="0"/>
              <a:t>Уз медије учимо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chemeClr val="tx1"/>
                </a:solidFill>
              </a:rPr>
              <a:t>Забави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r-Cyrl-RS" dirty="0"/>
              <a:t>Медијски садржаји помажу </a:t>
            </a:r>
          </a:p>
          <a:p>
            <a:pPr lvl="1" algn="l"/>
            <a:r>
              <a:rPr lang="sr-Cyrl-RS" dirty="0"/>
              <a:t>     нам да се опустимо и забавимо</a:t>
            </a:r>
          </a:p>
          <a:p>
            <a:pPr lvl="1" algn="l"/>
            <a:r>
              <a:rPr lang="sr-Cyrl-RS" dirty="0">
                <a:solidFill>
                  <a:schemeClr val="tx1"/>
                </a:solidFill>
              </a:rPr>
              <a:t>     </a:t>
            </a:r>
          </a:p>
        </p:txBody>
      </p:sp>
      <p:pic>
        <p:nvPicPr>
          <p:cNvPr id="5" name="Slika 4" descr="Slika na kojoj se prikazuje osoba, fotografija, grupa, poziranje&#10;&#10;Opis je automatski generiran">
            <a:extLst>
              <a:ext uri="{FF2B5EF4-FFF2-40B4-BE49-F238E27FC236}">
                <a16:creationId xmlns:a16="http://schemas.microsoft.com/office/drawing/2014/main" id="{C4460DB4-5A34-4D32-8C05-87D75A8D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93" y="1414914"/>
            <a:ext cx="4985885" cy="435061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2769E61-11FB-4FB4-BCD2-2A569AED9F36}"/>
              </a:ext>
            </a:extLst>
          </p:cNvPr>
          <p:cNvSpPr txBox="1"/>
          <p:nvPr/>
        </p:nvSpPr>
        <p:spPr>
          <a:xfrm>
            <a:off x="472103" y="5929278"/>
            <a:ext cx="832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</a:t>
            </a:r>
            <a:r>
              <a:rPr lang="hr-HR" sz="1400" dirty="0">
                <a:solidFill>
                  <a:srgbClr val="9454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http://dkmk.hr/wp-content/uploads/2016/01/Mediji-i-na%C5%A1i-u%C4%8Ditelji.pdf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hr-HR" sz="1400" dirty="0"/>
              <a:t>(01.04.2020.)</a:t>
            </a:r>
          </a:p>
        </p:txBody>
      </p:sp>
    </p:spTree>
    <p:extLst>
      <p:ext uri="{BB962C8B-B14F-4D97-AF65-F5344CB8AC3E}">
        <p14:creationId xmlns:p14="http://schemas.microsoft.com/office/powerpoint/2010/main" val="32402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FE6D16-9085-43C7-81AA-F52962E6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34087"/>
          </a:xfrm>
        </p:spPr>
        <p:txBody>
          <a:bodyPr>
            <a:normAutofit/>
          </a:bodyPr>
          <a:lstStyle/>
          <a:p>
            <a:r>
              <a:rPr lang="sr-Cyrl-RS" sz="4800" dirty="0"/>
              <a:t>ШТО ЈЕ МЕДИЈСКА ПИСМЕНОСТ</a:t>
            </a:r>
            <a:endParaRPr lang="hr-HR" sz="4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968433-FA8C-4084-ADC7-48ACFE350C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r-Cyrl-RS" cap="none" dirty="0"/>
              <a:t>Једна од КЉУЧНИХ КОМПЕТЕНЦИЈА 21. века</a:t>
            </a:r>
          </a:p>
          <a:p>
            <a:r>
              <a:rPr lang="sr-Cyrl-RS" cap="none" dirty="0"/>
              <a:t>Обухваћа способнст:</a:t>
            </a:r>
          </a:p>
          <a:p>
            <a:pPr lvl="2"/>
            <a:r>
              <a:rPr lang="sr-Cyrl-RS" sz="1800" cap="none" dirty="0"/>
              <a:t>ПРИСТУПА</a:t>
            </a:r>
            <a:r>
              <a:rPr lang="sr-Cyrl-RS" cap="none" dirty="0"/>
              <a:t>                           	</a:t>
            </a:r>
          </a:p>
          <a:p>
            <a:pPr lvl="2"/>
            <a:r>
              <a:rPr lang="sr-Cyrl-RS" sz="1800" cap="none" dirty="0"/>
              <a:t>АНАЛИЗЕ</a:t>
            </a:r>
            <a:r>
              <a:rPr lang="sr-Cyrl-RS" cap="none" dirty="0"/>
              <a:t>		     </a:t>
            </a:r>
          </a:p>
          <a:p>
            <a:pPr lvl="2"/>
            <a:r>
              <a:rPr lang="sr-Cyrl-RS" sz="1800" cap="none" dirty="0"/>
              <a:t>ВРЕДНОВАЊА			</a:t>
            </a:r>
          </a:p>
          <a:p>
            <a:pPr lvl="2"/>
            <a:r>
              <a:rPr lang="sr-Cyrl-RS" sz="1800" cap="none" dirty="0"/>
              <a:t>И СТВАРАЊА </a:t>
            </a:r>
          </a:p>
        </p:txBody>
      </p:sp>
      <p:sp>
        <p:nvSpPr>
          <p:cNvPr id="7" name="Strelica: ševron 6">
            <a:extLst>
              <a:ext uri="{FF2B5EF4-FFF2-40B4-BE49-F238E27FC236}">
                <a16:creationId xmlns:a16="http://schemas.microsoft.com/office/drawing/2014/main" id="{8640EC32-C865-4379-A71C-6CBF72C1023D}"/>
              </a:ext>
            </a:extLst>
          </p:cNvPr>
          <p:cNvSpPr/>
          <p:nvPr/>
        </p:nvSpPr>
        <p:spPr>
          <a:xfrm>
            <a:off x="3917658" y="3716323"/>
            <a:ext cx="889233" cy="37750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Strelica: pruge udesno 8">
            <a:extLst>
              <a:ext uri="{FF2B5EF4-FFF2-40B4-BE49-F238E27FC236}">
                <a16:creationId xmlns:a16="http://schemas.microsoft.com/office/drawing/2014/main" id="{304EDF71-C756-42B4-B9C1-35A4BEDA45C1}"/>
              </a:ext>
            </a:extLst>
          </p:cNvPr>
          <p:cNvSpPr/>
          <p:nvPr/>
        </p:nvSpPr>
        <p:spPr>
          <a:xfrm>
            <a:off x="7541702" y="3743136"/>
            <a:ext cx="721454" cy="2768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1149D1E-AE8C-4272-B968-C0AD900D958B}"/>
              </a:ext>
            </a:extLst>
          </p:cNvPr>
          <p:cNvSpPr txBox="1"/>
          <p:nvPr/>
        </p:nvSpPr>
        <p:spPr>
          <a:xfrm>
            <a:off x="8749718" y="3623829"/>
            <a:ext cx="22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 РАЗЛИЧИТИМ ОБЛИЦИМА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4454FEB-E819-4D80-8C0A-EE0D87E0CDC3}"/>
              </a:ext>
            </a:extLst>
          </p:cNvPr>
          <p:cNvSpPr txBox="1"/>
          <p:nvPr/>
        </p:nvSpPr>
        <p:spPr>
          <a:xfrm>
            <a:off x="5260982" y="3623829"/>
            <a:ext cx="179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МЕДИЈСКИХ ПОРУКА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4E80C44-F485-41CE-87CD-7C4682DF0198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CDA286B-FBCC-497A-8EC2-CCC66403E5A4}"/>
              </a:ext>
            </a:extLst>
          </p:cNvPr>
          <p:cNvSpPr txBox="1"/>
          <p:nvPr/>
        </p:nvSpPr>
        <p:spPr>
          <a:xfrm>
            <a:off x="1419361" y="5619391"/>
            <a:ext cx="563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</a:t>
            </a:r>
            <a:r>
              <a:rPr lang="hr-HR" sz="1400" dirty="0">
                <a:solidFill>
                  <a:srgbClr val="9454C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hr-HR" sz="1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https://www.medijskapismenost.hr/pojmovnik</a:t>
            </a:r>
            <a:r>
              <a:rPr lang="hr-HR" sz="1400" dirty="0">
                <a:solidFill>
                  <a:srgbClr val="9454C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r-HR" sz="1400" dirty="0"/>
              <a:t>  (01.04.2020.)</a:t>
            </a:r>
          </a:p>
        </p:txBody>
      </p:sp>
    </p:spTree>
    <p:extLst>
      <p:ext uri="{BB962C8B-B14F-4D97-AF65-F5344CB8AC3E}">
        <p14:creationId xmlns:p14="http://schemas.microsoft.com/office/powerpoint/2010/main" val="39620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6CAB3-F91F-4048-86EC-DE3D40ACC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27260"/>
            <a:ext cx="9375792" cy="11887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Негативне стране медијских садржаја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D9D3FD-424E-4ADE-BED2-C1E36887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88" y="2088682"/>
            <a:ext cx="7950467" cy="417736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Cyrl-RS" b="1" dirty="0">
                <a:solidFill>
                  <a:schemeClr val="tx1"/>
                </a:solidFill>
              </a:rPr>
              <a:t>Дезинформације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r-Cyrl-RS" dirty="0"/>
              <a:t>Ширење лажних или обмањујућих  информација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Cyrl-RS" b="1" dirty="0">
                <a:solidFill>
                  <a:schemeClr val="tx1"/>
                </a:solidFill>
              </a:rPr>
              <a:t>Утицај насилних садржаја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r-Cyrl-RS" dirty="0"/>
              <a:t>У свим медијским жанровима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tx1"/>
                </a:solidFill>
              </a:rPr>
              <a:t>Играни Филм, цртани филм, спортски пренос, музички спотови, видеоигрице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Cyrl-RS" b="1" dirty="0">
                <a:solidFill>
                  <a:schemeClr val="tx1"/>
                </a:solidFill>
              </a:rPr>
              <a:t>Утицај оглашивача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tx1"/>
                </a:solidFill>
              </a:rPr>
              <a:t>Борба за што већи профит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r-Cyrl-RS" dirty="0"/>
              <a:t>„бомбардирање“ рекламама</a:t>
            </a:r>
            <a:endParaRPr lang="sr-Cyrl-RS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Slika 4" descr="Slika na kojoj se prikazuje tekst, znak&#10;&#10;Opis je automatski generiran">
            <a:extLst>
              <a:ext uri="{FF2B5EF4-FFF2-40B4-BE49-F238E27FC236}">
                <a16:creationId xmlns:a16="http://schemas.microsoft.com/office/drawing/2014/main" id="{0E884DBE-2389-4DD6-B46A-CE48ADC3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8" y="1537512"/>
            <a:ext cx="2540000" cy="1587500"/>
          </a:xfrm>
          <a:prstGeom prst="rect">
            <a:avLst/>
          </a:prstGeom>
        </p:spPr>
      </p:pic>
      <p:pic>
        <p:nvPicPr>
          <p:cNvPr id="7" name="Slika 6" descr="Slika na kojoj se prikazuje sat&#10;&#10;Opis je automatski generiran">
            <a:extLst>
              <a:ext uri="{FF2B5EF4-FFF2-40B4-BE49-F238E27FC236}">
                <a16:creationId xmlns:a16="http://schemas.microsoft.com/office/drawing/2014/main" id="{BD4C5C45-A3EC-4DBE-910F-2EE9D29BA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78" y="3054089"/>
            <a:ext cx="2351694" cy="1786153"/>
          </a:xfrm>
          <a:prstGeom prst="rect">
            <a:avLst/>
          </a:prstGeom>
        </p:spPr>
      </p:pic>
      <p:pic>
        <p:nvPicPr>
          <p:cNvPr id="9" name="Slika 8" descr="Slika na kojoj se prikazuje sjedenje, staro, monitor, crno&#10;&#10;Opis je automatski generiran">
            <a:extLst>
              <a:ext uri="{FF2B5EF4-FFF2-40B4-BE49-F238E27FC236}">
                <a16:creationId xmlns:a16="http://schemas.microsoft.com/office/drawing/2014/main" id="{7A1E5BA8-92B6-4A4B-A76E-2C3BE7EEE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65" y="4850509"/>
            <a:ext cx="2446154" cy="162923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07DCDFA-8E21-4213-B598-3DFF50B95679}"/>
              </a:ext>
            </a:extLst>
          </p:cNvPr>
          <p:cNvSpPr txBox="1"/>
          <p:nvPr/>
        </p:nvSpPr>
        <p:spPr>
          <a:xfrm>
            <a:off x="0" y="6509877"/>
            <a:ext cx="9884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 </a:t>
            </a:r>
            <a:r>
              <a:rPr lang="hr-HR" sz="14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https://www.djecamedija.org/wp-content/uploads/2019/04/1.pozitivni-i-negativni-med-sadrzaj.pdf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hr-HR" sz="1400" dirty="0"/>
              <a:t>(02.04.2020.)</a:t>
            </a:r>
          </a:p>
        </p:txBody>
      </p:sp>
    </p:spTree>
    <p:extLst>
      <p:ext uri="{BB962C8B-B14F-4D97-AF65-F5344CB8AC3E}">
        <p14:creationId xmlns:p14="http://schemas.microsoft.com/office/powerpoint/2010/main" val="34394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4D1109FC-BEDC-4788-9A17-7E0D855664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2" y="0"/>
            <a:ext cx="9763433" cy="6858000"/>
          </a:xfrm>
        </p:spPr>
      </p:pic>
    </p:spTree>
    <p:extLst>
      <p:ext uri="{BB962C8B-B14F-4D97-AF65-F5344CB8AC3E}">
        <p14:creationId xmlns:p14="http://schemas.microsoft.com/office/powerpoint/2010/main" val="113032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3DBC1DC-8B23-45B2-99A1-9800FF7C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4443BA04-6E62-4916-96E0-DD7AE1BB1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16D3CCF-90AA-4761-A389-F302E4C5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8FC6125-7266-4FC0-AE04-3E1EB27B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A7B89B24-43E0-4505-8CB7-13F316F668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46411" cy="685800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634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nimka zaslona, žena, fotografija, djevojčica&#10;&#10;Opis je automatski generiran">
            <a:extLst>
              <a:ext uri="{FF2B5EF4-FFF2-40B4-BE49-F238E27FC236}">
                <a16:creationId xmlns:a16="http://schemas.microsoft.com/office/drawing/2014/main" id="{86818B92-E5B1-4165-AC7A-DEF5030B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86" y="347472"/>
            <a:ext cx="5850827" cy="586130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3E2148B-E9D6-4407-BC75-2501AEDE9AD6}"/>
              </a:ext>
            </a:extLst>
          </p:cNvPr>
          <p:cNvSpPr txBox="1"/>
          <p:nvPr/>
        </p:nvSpPr>
        <p:spPr>
          <a:xfrm>
            <a:off x="91440" y="6248918"/>
            <a:ext cx="11311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 </a:t>
            </a:r>
            <a:r>
              <a:rPr lang="hr-HR" sz="11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https://zimo.dnevnik.hr/clanak/policija-upozorava-roditelje-cuvajte-svoju-djecu-opasnosti-na-internetu-jos-su-izrazenije-u-vrijeme-koronavirusa---600166.html</a:t>
            </a:r>
            <a:r>
              <a:rPr lang="hr-HR" sz="1100" dirty="0"/>
              <a:t> (02.04.2020.)</a:t>
            </a:r>
          </a:p>
        </p:txBody>
      </p:sp>
      <p:pic>
        <p:nvPicPr>
          <p:cNvPr id="8" name="Slika 7" descr="Slika na kojoj se prikazuje crtež, stol&#10;&#10;Opis je automatski generiran">
            <a:extLst>
              <a:ext uri="{FF2B5EF4-FFF2-40B4-BE49-F238E27FC236}">
                <a16:creationId xmlns:a16="http://schemas.microsoft.com/office/drawing/2014/main" id="{E9E1E3F3-9FFC-40C9-91D3-5C1C9EC1F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1573530"/>
            <a:ext cx="2374392" cy="2705100"/>
          </a:xfrm>
          <a:prstGeom prst="rect">
            <a:avLst/>
          </a:prstGeom>
        </p:spPr>
      </p:pic>
      <p:pic>
        <p:nvPicPr>
          <p:cNvPr id="9" name="Slika 8" descr="Slika na kojoj se prikazuje crtež, stol&#10;&#10;Opis je automatski generiran">
            <a:extLst>
              <a:ext uri="{FF2B5EF4-FFF2-40B4-BE49-F238E27FC236}">
                <a16:creationId xmlns:a16="http://schemas.microsoft.com/office/drawing/2014/main" id="{D4F255B7-CF28-4C43-9E39-387D02BDD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" y="1573530"/>
            <a:ext cx="2374392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1601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ptilno neprozirn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82</TotalTime>
  <Words>1001</Words>
  <Application>Microsoft Office PowerPoint</Application>
  <PresentationFormat>Široki zaslon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Open Sans</vt:lpstr>
      <vt:lpstr>Times New Roman</vt:lpstr>
      <vt:lpstr>Wingdings</vt:lpstr>
      <vt:lpstr>Kapljica</vt:lpstr>
      <vt:lpstr>Медијска писменост  ВС.  коронавирус</vt:lpstr>
      <vt:lpstr>PowerPoint prezentacija</vt:lpstr>
      <vt:lpstr>медији</vt:lpstr>
      <vt:lpstr>Чему служе медији?</vt:lpstr>
      <vt:lpstr>ШТО ЈЕ МЕДИЈСКА ПИСМЕНОСТ</vt:lpstr>
      <vt:lpstr>Негативне стране медијских садржаја</vt:lpstr>
      <vt:lpstr>PowerPoint prezentacija</vt:lpstr>
      <vt:lpstr>PowerPoint prezentacija</vt:lpstr>
      <vt:lpstr>PowerPoint prezentacija</vt:lpstr>
      <vt:lpstr>PowerPoint prezentacija</vt:lpstr>
      <vt:lpstr>Какве везе имају коронавирус и медијска писменост?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Одговор на питање:  Какве везе имају коронавирус и медијска писменост? </vt:lpstr>
      <vt:lpstr>Медијска писменост у хрватској</vt:lpstr>
      <vt:lpstr>Зашто медијски одгој?</vt:lpstr>
      <vt:lpstr>ПОНАВЉАЊЕ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Медијска писменост  ВС.  коронавирус</dc:title>
  <dc:creator>Siniša Roknić</dc:creator>
  <cp:lastModifiedBy>Siniša Roknić</cp:lastModifiedBy>
  <cp:revision>4</cp:revision>
  <dcterms:created xsi:type="dcterms:W3CDTF">2020-04-06T14:40:27Z</dcterms:created>
  <dcterms:modified xsi:type="dcterms:W3CDTF">2020-04-06T16:03:02Z</dcterms:modified>
</cp:coreProperties>
</file>